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Open Sans" panose="020B0606030504020204" pitchFamily="34" charset="0"/>
      <p:regular r:id="rId12"/>
    </p:embeddedFont>
    <p:embeddedFont>
      <p:font typeface="Open Sans Bold" panose="020B0604020202020204" charset="0"/>
      <p:regular r:id="rId13"/>
    </p:embeddedFont>
    <p:embeddedFont>
      <p:font typeface="TT Interphases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42" d="100"/>
          <a:sy n="42" d="100"/>
        </p:scale>
        <p:origin x="780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hsanmus/Group-3_Holiday-Resort/tree/main" TargetMode="External"/><Relationship Id="rId2" Type="http://schemas.openxmlformats.org/officeDocument/2006/relationships/hyperlink" Target="https://ahsanmus.github.io/Group-3_Holiday-Resort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905723" y="0"/>
            <a:ext cx="12476554" cy="9258300"/>
            <a:chOff x="0" y="0"/>
            <a:chExt cx="3286006" cy="2438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86006" cy="2438400"/>
            </a:xfrm>
            <a:custGeom>
              <a:avLst/>
              <a:gdLst/>
              <a:ahLst/>
              <a:cxnLst/>
              <a:rect l="l" t="t" r="r" b="b"/>
              <a:pathLst>
                <a:path w="3286006" h="2438400">
                  <a:moveTo>
                    <a:pt x="0" y="0"/>
                  </a:moveTo>
                  <a:lnTo>
                    <a:pt x="3286006" y="0"/>
                  </a:lnTo>
                  <a:lnTo>
                    <a:pt x="3286006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008AB6">
                <a:alpha val="81961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286006" cy="2476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827493" y="6899474"/>
            <a:ext cx="12476554" cy="3387526"/>
            <a:chOff x="0" y="0"/>
            <a:chExt cx="3286006" cy="62125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86006" cy="621255"/>
            </a:xfrm>
            <a:custGeom>
              <a:avLst/>
              <a:gdLst/>
              <a:ahLst/>
              <a:cxnLst/>
              <a:rect l="l" t="t" r="r" b="b"/>
              <a:pathLst>
                <a:path w="3286006" h="621255">
                  <a:moveTo>
                    <a:pt x="0" y="0"/>
                  </a:moveTo>
                  <a:lnTo>
                    <a:pt x="3286006" y="0"/>
                  </a:lnTo>
                  <a:lnTo>
                    <a:pt x="3286006" y="621255"/>
                  </a:lnTo>
                  <a:lnTo>
                    <a:pt x="0" y="6212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286006" cy="6593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8410540" y="59994"/>
            <a:ext cx="1466920" cy="1409700"/>
          </a:xfrm>
          <a:custGeom>
            <a:avLst/>
            <a:gdLst/>
            <a:ahLst/>
            <a:cxnLst/>
            <a:rect l="l" t="t" r="r" b="b"/>
            <a:pathLst>
              <a:path w="1710579" h="1664004">
                <a:moveTo>
                  <a:pt x="0" y="0"/>
                </a:moveTo>
                <a:lnTo>
                  <a:pt x="1710580" y="0"/>
                </a:lnTo>
                <a:lnTo>
                  <a:pt x="1710580" y="1664004"/>
                </a:lnTo>
                <a:lnTo>
                  <a:pt x="0" y="16640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E545CF0-069F-B3FF-4197-DE848F2916C4}"/>
              </a:ext>
            </a:extLst>
          </p:cNvPr>
          <p:cNvGrpSpPr/>
          <p:nvPr/>
        </p:nvGrpSpPr>
        <p:grpSpPr>
          <a:xfrm>
            <a:off x="3271968" y="666750"/>
            <a:ext cx="11744065" cy="5534970"/>
            <a:chOff x="3271968" y="666750"/>
            <a:chExt cx="11744065" cy="5534970"/>
          </a:xfrm>
        </p:grpSpPr>
        <p:sp>
          <p:nvSpPr>
            <p:cNvPr id="10" name="TextBox 10"/>
            <p:cNvSpPr txBox="1"/>
            <p:nvPr/>
          </p:nvSpPr>
          <p:spPr>
            <a:xfrm>
              <a:off x="3271968" y="666750"/>
              <a:ext cx="11744065" cy="3348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479"/>
                </a:lnSpc>
                <a:spcBef>
                  <a:spcPct val="0"/>
                </a:spcBef>
              </a:pPr>
              <a:r>
                <a:rPr lang="en-US" sz="19628" dirty="0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PARADISE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323209" y="2656529"/>
              <a:ext cx="11485121" cy="3545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940"/>
                </a:lnSpc>
                <a:spcBef>
                  <a:spcPct val="0"/>
                </a:spcBef>
              </a:pPr>
              <a:r>
                <a:rPr lang="en-US" sz="20671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RESORTS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905723" y="6901458"/>
            <a:ext cx="12476554" cy="3385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4400" dirty="0">
                <a:solidFill>
                  <a:srgbClr val="008AB6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Maham Zafar(2025-CS-182)</a:t>
            </a:r>
          </a:p>
          <a:p>
            <a:pPr algn="ctr"/>
            <a:r>
              <a:rPr lang="en-US" sz="4400" dirty="0">
                <a:solidFill>
                  <a:srgbClr val="008AB6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Areeba Aleem(2025-CS-183)</a:t>
            </a:r>
          </a:p>
          <a:p>
            <a:pPr algn="ctr"/>
            <a:r>
              <a:rPr lang="en-US" sz="4400" dirty="0">
                <a:solidFill>
                  <a:srgbClr val="008AB6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Ahsan Mustafa(2025-CS-197)</a:t>
            </a:r>
          </a:p>
          <a:p>
            <a:pPr algn="ctr"/>
            <a:r>
              <a:rPr lang="en-US" sz="4400" dirty="0">
                <a:solidFill>
                  <a:srgbClr val="008AB6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Muhammad Furqan(2025-CS-187)</a:t>
            </a:r>
          </a:p>
          <a:p>
            <a:pPr algn="ctr"/>
            <a:r>
              <a:rPr lang="en-US" sz="4400" dirty="0">
                <a:solidFill>
                  <a:srgbClr val="008AB6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Laiba Naeem(2025-CS-215)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094860" y="5940476"/>
            <a:ext cx="11941818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4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Integrated Management System &amp; Data Analytics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F92BD-7AD3-C58C-2F83-A257850FA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B7FC46E-E45C-965D-F6AF-84D0349A8149}"/>
              </a:ext>
            </a:extLst>
          </p:cNvPr>
          <p:cNvGrpSpPr/>
          <p:nvPr/>
        </p:nvGrpSpPr>
        <p:grpSpPr>
          <a:xfrm>
            <a:off x="0" y="1663636"/>
            <a:ext cx="18288000" cy="8623364"/>
            <a:chOff x="0" y="-47625"/>
            <a:chExt cx="2097326" cy="200024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72724D5-01B0-646D-67C1-7734740C716D}"/>
                </a:ext>
              </a:extLst>
            </p:cNvPr>
            <p:cNvSpPr/>
            <p:nvPr/>
          </p:nvSpPr>
          <p:spPr>
            <a:xfrm>
              <a:off x="0" y="0"/>
              <a:ext cx="2097326" cy="1952616"/>
            </a:xfrm>
            <a:custGeom>
              <a:avLst/>
              <a:gdLst/>
              <a:ahLst/>
              <a:cxnLst/>
              <a:rect l="l" t="t" r="r" b="b"/>
              <a:pathLst>
                <a:path w="2097326" h="1952616">
                  <a:moveTo>
                    <a:pt x="0" y="0"/>
                  </a:moveTo>
                  <a:lnTo>
                    <a:pt x="2097326" y="0"/>
                  </a:lnTo>
                  <a:lnTo>
                    <a:pt x="2097326" y="1952616"/>
                  </a:lnTo>
                  <a:lnTo>
                    <a:pt x="0" y="1952616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3051978-B1AE-C971-38FC-4EF2D18C5CE3}"/>
                </a:ext>
              </a:extLst>
            </p:cNvPr>
            <p:cNvSpPr txBox="1"/>
            <p:nvPr/>
          </p:nvSpPr>
          <p:spPr>
            <a:xfrm>
              <a:off x="0" y="-47625"/>
              <a:ext cx="2097326" cy="2000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346E7F1B-00CC-1B05-728E-9A0B09D082F7}"/>
              </a:ext>
            </a:extLst>
          </p:cNvPr>
          <p:cNvSpPr txBox="1"/>
          <p:nvPr/>
        </p:nvSpPr>
        <p:spPr>
          <a:xfrm>
            <a:off x="3865057" y="411097"/>
            <a:ext cx="11685365" cy="1047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  <a:spcBef>
                <a:spcPct val="0"/>
              </a:spcBef>
            </a:pPr>
            <a:r>
              <a:rPr lang="en-US" sz="6363" b="1" dirty="0">
                <a:solidFill>
                  <a:srgbClr val="000000"/>
                </a:solidFill>
                <a:latin typeface="Times New Roman" panose="02020603050405020304" pitchFamily="18" charset="0"/>
                <a:ea typeface="TT Interphases"/>
                <a:cs typeface="Times New Roman" panose="02020603050405020304" pitchFamily="18" charset="0"/>
                <a:sym typeface="TT Interphases"/>
              </a:rPr>
              <a:t>LinkedIn Post 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DEC9D9B-B9F4-E714-7A74-73B1DC7D8CD1}"/>
              </a:ext>
            </a:extLst>
          </p:cNvPr>
          <p:cNvSpPr txBox="1"/>
          <p:nvPr/>
        </p:nvSpPr>
        <p:spPr>
          <a:xfrm>
            <a:off x="1028700" y="2098251"/>
            <a:ext cx="6718815" cy="432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endParaRPr lang="en-US" sz="2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" name="Group 7">
            <a:extLst>
              <a:ext uri="{FF2B5EF4-FFF2-40B4-BE49-F238E27FC236}">
                <a16:creationId xmlns:a16="http://schemas.microsoft.com/office/drawing/2014/main" id="{423F4313-4387-F512-738B-D3CFC1CFB42F}"/>
              </a:ext>
            </a:extLst>
          </p:cNvPr>
          <p:cNvGrpSpPr/>
          <p:nvPr/>
        </p:nvGrpSpPr>
        <p:grpSpPr>
          <a:xfrm>
            <a:off x="1028700" y="511626"/>
            <a:ext cx="2422761" cy="1205941"/>
            <a:chOff x="0" y="0"/>
            <a:chExt cx="3230348" cy="1607921"/>
          </a:xfrm>
        </p:grpSpPr>
        <p:pic>
          <p:nvPicPr>
            <p:cNvPr id="12" name="Picture 8">
              <a:extLst>
                <a:ext uri="{FF2B5EF4-FFF2-40B4-BE49-F238E27FC236}">
                  <a16:creationId xmlns:a16="http://schemas.microsoft.com/office/drawing/2014/main" id="{027C9B2A-B348-EA30-4667-D69FD6ED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706" b="1706"/>
            <a:stretch>
              <a:fillRect/>
            </a:stretch>
          </p:blipFill>
          <p:spPr>
            <a:xfrm>
              <a:off x="0" y="0"/>
              <a:ext cx="3230348" cy="1607921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3028E9C2-F174-8B15-858E-7721408CE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99" y="2079745"/>
            <a:ext cx="8335538" cy="42753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AA6307A-8E02-DBD3-F3BF-155862FAF6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1"/>
          <a:stretch>
            <a:fillRect/>
          </a:stretch>
        </p:blipFill>
        <p:spPr>
          <a:xfrm>
            <a:off x="522699" y="6347460"/>
            <a:ext cx="8335537" cy="352775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ADDE920-C1D1-9628-0BC1-D1F120B058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325" y="2610381"/>
            <a:ext cx="8526065" cy="612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00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659" r="-3234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745628"/>
            <a:ext cx="2422761" cy="1205941"/>
            <a:chOff x="0" y="0"/>
            <a:chExt cx="3230348" cy="1607921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t="1706" b="1706"/>
            <a:stretch>
              <a:fillRect/>
            </a:stretch>
          </p:blipFill>
          <p:spPr>
            <a:xfrm>
              <a:off x="0" y="0"/>
              <a:ext cx="3230348" cy="1607921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6898887" y="3774194"/>
            <a:ext cx="9936944" cy="4165468"/>
            <a:chOff x="0" y="0"/>
            <a:chExt cx="2617138" cy="10970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17138" cy="1097078"/>
            </a:xfrm>
            <a:custGeom>
              <a:avLst/>
              <a:gdLst/>
              <a:ahLst/>
              <a:cxnLst/>
              <a:rect l="l" t="t" r="r" b="b"/>
              <a:pathLst>
                <a:path w="2617138" h="1097078">
                  <a:moveTo>
                    <a:pt x="0" y="0"/>
                  </a:moveTo>
                  <a:lnTo>
                    <a:pt x="2617138" y="0"/>
                  </a:lnTo>
                  <a:lnTo>
                    <a:pt x="2617138" y="1097078"/>
                  </a:lnTo>
                  <a:lnTo>
                    <a:pt x="0" y="1097078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617138" cy="11447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532538" y="2395623"/>
            <a:ext cx="4268198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 b="1" dirty="0">
                <a:solidFill>
                  <a:srgbClr val="1F2020"/>
                </a:solidFill>
                <a:latin typeface="Times New Roman" panose="02020603050405020304" pitchFamily="18" charset="0"/>
                <a:ea typeface="TT Interphases"/>
                <a:cs typeface="Times New Roman" panose="02020603050405020304" pitchFamily="18" charset="0"/>
                <a:sym typeface="TT Interphases"/>
              </a:rPr>
              <a:t>Objectives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532538" y="4439195"/>
            <a:ext cx="2856232" cy="2721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29"/>
              </a:lnSpc>
              <a:spcBef>
                <a:spcPct val="0"/>
              </a:spcBef>
            </a:pPr>
            <a:r>
              <a:rPr lang="en-US" sz="194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 use Excel for managing resort operations, specifically by using formulas (like SUM, AVERAGE, and IF) to track service pricing, booking costs, and financial health.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36642" y="4448720"/>
            <a:ext cx="2743446" cy="2778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6"/>
              </a:lnSpc>
              <a:spcBef>
                <a:spcPct val="0"/>
              </a:spcBef>
            </a:pPr>
            <a:r>
              <a:rPr lang="en-US" sz="199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 design and develop a luxury resort website that showcases premium services, including our dining, healthcare facilities, and exclusive fashion outlets.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941220" y="4439195"/>
            <a:ext cx="2463403" cy="2381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29"/>
              </a:lnSpc>
              <a:spcBef>
                <a:spcPct val="0"/>
              </a:spcBef>
            </a:pPr>
            <a:r>
              <a:rPr lang="en-US" sz="194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 create a summary dashboard featuring charts that translate raw resort data into clear visual insights for better decision-making.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898734"/>
            <a:ext cx="11716226" cy="6388266"/>
            <a:chOff x="0" y="0"/>
            <a:chExt cx="15621635" cy="851768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995" b="2995"/>
            <a:stretch>
              <a:fillRect/>
            </a:stretch>
          </p:blipFill>
          <p:spPr>
            <a:xfrm>
              <a:off x="0" y="0"/>
              <a:ext cx="15621635" cy="8517688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1716226" y="226708"/>
            <a:ext cx="6571774" cy="3672026"/>
            <a:chOff x="0" y="0"/>
            <a:chExt cx="1730838" cy="9671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30838" cy="967118"/>
            </a:xfrm>
            <a:custGeom>
              <a:avLst/>
              <a:gdLst/>
              <a:ahLst/>
              <a:cxnLst/>
              <a:rect l="l" t="t" r="r" b="b"/>
              <a:pathLst>
                <a:path w="1730838" h="967118">
                  <a:moveTo>
                    <a:pt x="0" y="0"/>
                  </a:moveTo>
                  <a:lnTo>
                    <a:pt x="1730838" y="0"/>
                  </a:lnTo>
                  <a:lnTo>
                    <a:pt x="1730838" y="967118"/>
                  </a:lnTo>
                  <a:lnTo>
                    <a:pt x="0" y="967118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730838" cy="10147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765770"/>
            <a:ext cx="2422761" cy="1205941"/>
            <a:chOff x="0" y="0"/>
            <a:chExt cx="3230348" cy="1607921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t="1706" b="1706"/>
            <a:stretch>
              <a:fillRect/>
            </a:stretch>
          </p:blipFill>
          <p:spPr>
            <a:xfrm>
              <a:off x="0" y="0"/>
              <a:ext cx="3230348" cy="1607921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3451461" y="1811227"/>
            <a:ext cx="6881940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25"/>
              </a:lnSpc>
            </a:pPr>
            <a:r>
              <a:rPr lang="en-US" sz="6500" b="1" dirty="0">
                <a:solidFill>
                  <a:srgbClr val="1F2020"/>
                </a:solidFill>
                <a:latin typeface="Times New Roman" panose="02020603050405020304" pitchFamily="18" charset="0"/>
                <a:ea typeface="TT Interphases"/>
                <a:cs typeface="Times New Roman" panose="02020603050405020304" pitchFamily="18" charset="0"/>
                <a:sym typeface="TT Interphases"/>
              </a:rPr>
              <a:t>Website Interface &amp; Services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716226" y="349729"/>
            <a:ext cx="6571774" cy="3387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524" lvl="1" indent="-230762" algn="l">
              <a:lnSpc>
                <a:spcPts val="2992"/>
              </a:lnSpc>
              <a:buFont typeface="Arial"/>
              <a:buChar char="•"/>
            </a:pPr>
            <a:r>
              <a:rPr lang="en-US" sz="213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 professional landing page for featuring easy navigation to our About, Gallery, and Contact sections.</a:t>
            </a:r>
          </a:p>
          <a:p>
            <a:pPr marL="461524" lvl="1" indent="-230762" algn="l">
              <a:lnSpc>
                <a:spcPts val="2992"/>
              </a:lnSpc>
              <a:buFont typeface="Arial"/>
              <a:buChar char="•"/>
            </a:pPr>
            <a:r>
              <a:rPr lang="en-US" sz="213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Direct access to our key offerings including Gourmet Dining, Healthcare support, and Luxury Fashion outlets.</a:t>
            </a:r>
          </a:p>
          <a:p>
            <a:pPr marL="461524" lvl="1" indent="-230762" algn="l">
              <a:lnSpc>
                <a:spcPts val="2992"/>
              </a:lnSpc>
              <a:buFont typeface="Arial"/>
              <a:buChar char="•"/>
            </a:pPr>
            <a:r>
              <a:rPr lang="en-US" sz="213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Features a “Book Now” call-to-action that links guest inquiries to our backend management system.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878" y="4491272"/>
            <a:ext cx="18288000" cy="5716524"/>
            <a:chOff x="0" y="0"/>
            <a:chExt cx="24384000" cy="762203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019" b="7019"/>
            <a:stretch>
              <a:fillRect/>
            </a:stretch>
          </p:blipFill>
          <p:spPr>
            <a:xfrm>
              <a:off x="0" y="0"/>
              <a:ext cx="24384000" cy="7622032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8001000" y="-17664"/>
            <a:ext cx="10287000" cy="4491272"/>
            <a:chOff x="0" y="0"/>
            <a:chExt cx="2479190" cy="15754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79190" cy="1575471"/>
            </a:xfrm>
            <a:custGeom>
              <a:avLst/>
              <a:gdLst/>
              <a:ahLst/>
              <a:cxnLst/>
              <a:rect l="l" t="t" r="r" b="b"/>
              <a:pathLst>
                <a:path w="2479190" h="1575471">
                  <a:moveTo>
                    <a:pt x="0" y="0"/>
                  </a:moveTo>
                  <a:lnTo>
                    <a:pt x="2479190" y="0"/>
                  </a:lnTo>
                  <a:lnTo>
                    <a:pt x="2479190" y="1575471"/>
                  </a:lnTo>
                  <a:lnTo>
                    <a:pt x="0" y="1575471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2479190" cy="1623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765770"/>
            <a:ext cx="2422761" cy="1205941"/>
            <a:chOff x="0" y="0"/>
            <a:chExt cx="3230348" cy="1607921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t="1706" b="1706"/>
            <a:stretch>
              <a:fillRect/>
            </a:stretch>
          </p:blipFill>
          <p:spPr>
            <a:xfrm>
              <a:off x="0" y="0"/>
              <a:ext cx="3230348" cy="1607921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2131637" y="2395623"/>
            <a:ext cx="3936778" cy="1762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 b="1" dirty="0">
                <a:solidFill>
                  <a:srgbClr val="1F2020"/>
                </a:solidFill>
                <a:latin typeface="Times New Roman" panose="02020603050405020304" pitchFamily="18" charset="0"/>
                <a:ea typeface="TT Interphases"/>
                <a:cs typeface="Times New Roman" panose="02020603050405020304" pitchFamily="18" charset="0"/>
                <a:sym typeface="TT Interphases"/>
              </a:rPr>
              <a:t>Our Facilities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1CCC7B7-0A7B-05BC-9AB2-509F9281E924}"/>
              </a:ext>
            </a:extLst>
          </p:cNvPr>
          <p:cNvGrpSpPr/>
          <p:nvPr/>
        </p:nvGrpSpPr>
        <p:grpSpPr>
          <a:xfrm>
            <a:off x="8305800" y="79204"/>
            <a:ext cx="9829800" cy="4913388"/>
            <a:chOff x="9341315" y="651832"/>
            <a:chExt cx="8185078" cy="6529748"/>
          </a:xfrm>
        </p:grpSpPr>
        <p:sp>
          <p:nvSpPr>
            <p:cNvPr id="10" name="TextBox 10"/>
            <p:cNvSpPr txBox="1"/>
            <p:nvPr/>
          </p:nvSpPr>
          <p:spPr>
            <a:xfrm>
              <a:off x="10855360" y="718507"/>
              <a:ext cx="6671033" cy="808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37"/>
                </a:lnSpc>
                <a:spcBef>
                  <a:spcPct val="0"/>
                </a:spcBef>
              </a:pPr>
              <a:r>
                <a:rPr lang="en-US" sz="2312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Gourmet Dining:</a:t>
              </a:r>
              <a:r>
                <a:rPr lang="en-US" sz="2312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Online menu showcasing 24/7 world-class culinary options.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9341315" y="651832"/>
              <a:ext cx="1033123" cy="976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976"/>
                </a:lnSpc>
                <a:spcBef>
                  <a:spcPct val="0"/>
                </a:spcBef>
              </a:pPr>
              <a:r>
                <a:rPr lang="en-US" sz="5697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01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0855360" y="2179361"/>
              <a:ext cx="6671033" cy="10561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37"/>
                </a:lnSpc>
                <a:spcBef>
                  <a:spcPct val="0"/>
                </a:spcBef>
              </a:pPr>
              <a:r>
                <a:rPr lang="en-US" sz="2312" b="1" dirty="0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Healthcare  &amp;  Wellness:</a:t>
              </a:r>
              <a:r>
                <a:rPr lang="en-US" sz="2312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Professional support facilities integrated into the resort experience.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9367301" y="2107304"/>
              <a:ext cx="981147" cy="924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575"/>
                </a:lnSpc>
                <a:spcBef>
                  <a:spcPct val="0"/>
                </a:spcBef>
              </a:pPr>
              <a:r>
                <a:rPr lang="en-US" sz="5500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02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0855360" y="3507482"/>
              <a:ext cx="6671033" cy="808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37"/>
                </a:lnSpc>
                <a:spcBef>
                  <a:spcPct val="0"/>
                </a:spcBef>
              </a:pPr>
              <a:r>
                <a:rPr lang="en-US" sz="2312" b="1" dirty="0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Retail  &amp;  Leisure:</a:t>
              </a:r>
              <a:r>
                <a:rPr lang="en-US" sz="2312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Exclusive on-site fashion and curated tour packages.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9367301" y="3530956"/>
              <a:ext cx="903802" cy="8499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978"/>
                </a:lnSpc>
                <a:spcBef>
                  <a:spcPct val="0"/>
                </a:spcBef>
              </a:pPr>
              <a:r>
                <a:rPr lang="en-US" sz="5500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03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9367301" y="4874588"/>
              <a:ext cx="903802" cy="2306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978"/>
                </a:lnSpc>
                <a:spcBef>
                  <a:spcPct val="0"/>
                </a:spcBef>
              </a:pPr>
              <a:r>
                <a:rPr lang="en-US" sz="5500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04</a:t>
              </a:r>
            </a:p>
            <a:p>
              <a:pPr algn="l">
                <a:lnSpc>
                  <a:spcPts val="6978"/>
                </a:lnSpc>
                <a:spcBef>
                  <a:spcPct val="0"/>
                </a:spcBef>
              </a:pPr>
              <a:endParaRPr lang="en-US" sz="4984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0855360" y="4839240"/>
              <a:ext cx="6671033" cy="10988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57"/>
                </a:lnSpc>
                <a:spcBef>
                  <a:spcPct val="0"/>
                </a:spcBef>
              </a:pPr>
              <a:r>
                <a:rPr lang="en-US" sz="2112" b="1" dirty="0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Service Tracking: </a:t>
              </a:r>
              <a:r>
                <a:rPr lang="en-US" sz="2112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Each service category is linked to our Excel database for inventory and pricing management.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92318" y="0"/>
            <a:ext cx="7241370" cy="4590920"/>
            <a:chOff x="0" y="0"/>
            <a:chExt cx="9655160" cy="612122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345" r="2345"/>
            <a:stretch>
              <a:fillRect/>
            </a:stretch>
          </p:blipFill>
          <p:spPr>
            <a:xfrm>
              <a:off x="0" y="0"/>
              <a:ext cx="9655160" cy="6121227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357239" y="5074520"/>
            <a:ext cx="7471951" cy="4705733"/>
            <a:chOff x="0" y="0"/>
            <a:chExt cx="9962601" cy="627431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l="11991" r="11991"/>
            <a:stretch>
              <a:fillRect/>
            </a:stretch>
          </p:blipFill>
          <p:spPr>
            <a:xfrm>
              <a:off x="0" y="0"/>
              <a:ext cx="9962601" cy="6274310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8156547" y="4821378"/>
            <a:ext cx="9430110" cy="4436922"/>
            <a:chOff x="0" y="0"/>
            <a:chExt cx="2483650" cy="11685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83650" cy="1168572"/>
            </a:xfrm>
            <a:custGeom>
              <a:avLst/>
              <a:gdLst/>
              <a:ahLst/>
              <a:cxnLst/>
              <a:rect l="l" t="t" r="r" b="b"/>
              <a:pathLst>
                <a:path w="2483650" h="1168572">
                  <a:moveTo>
                    <a:pt x="0" y="0"/>
                  </a:moveTo>
                  <a:lnTo>
                    <a:pt x="2483650" y="0"/>
                  </a:lnTo>
                  <a:lnTo>
                    <a:pt x="2483650" y="1168572"/>
                  </a:lnTo>
                  <a:lnTo>
                    <a:pt x="0" y="1168572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483650" cy="1216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765770"/>
            <a:ext cx="2422761" cy="1205941"/>
            <a:chOff x="0" y="0"/>
            <a:chExt cx="3230348" cy="1607921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 t="1706" b="1706"/>
            <a:stretch>
              <a:fillRect/>
            </a:stretch>
          </p:blipFill>
          <p:spPr>
            <a:xfrm>
              <a:off x="0" y="0"/>
              <a:ext cx="3230348" cy="1607921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9974063" y="1626860"/>
            <a:ext cx="7241370" cy="1744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 b="1" dirty="0">
                <a:solidFill>
                  <a:srgbClr val="1F2020"/>
                </a:solidFill>
                <a:latin typeface="Times New Roman" panose="02020603050405020304" pitchFamily="18" charset="0"/>
                <a:ea typeface="TT Interphases"/>
                <a:cs typeface="Times New Roman" panose="02020603050405020304" pitchFamily="18" charset="0"/>
                <a:sym typeface="TT Interphases"/>
              </a:rPr>
              <a:t>Data Analytics &amp; Financial Overview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68043" y="5105400"/>
            <a:ext cx="6129473" cy="1234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Revenue Analysis</a:t>
            </a: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Visual breakdown of income generated by the four service categories shown on Slide 4.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44000" y="5227824"/>
            <a:ext cx="914374" cy="868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59"/>
              </a:lnSpc>
              <a:spcBef>
                <a:spcPct val="0"/>
              </a:spcBef>
            </a:pPr>
            <a:r>
              <a:rPr lang="en-US" sz="504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468043" y="7770287"/>
            <a:ext cx="6129473" cy="1207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9"/>
              </a:lnSpc>
              <a:spcBef>
                <a:spcPct val="0"/>
              </a:spcBef>
            </a:pPr>
            <a:r>
              <a:rPr lang="en-US" sz="234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Decision Support:</a:t>
            </a:r>
            <a:r>
              <a:rPr lang="en-US" sz="234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Using data visualization to monitor the financial health of Paradise Resorts.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083254" y="6597808"/>
            <a:ext cx="890809" cy="829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7"/>
              </a:lnSpc>
              <a:spcBef>
                <a:spcPct val="0"/>
              </a:spcBef>
            </a:pPr>
            <a:r>
              <a:rPr lang="en-US" sz="491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468043" y="6629812"/>
            <a:ext cx="6129473" cy="797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9"/>
              </a:lnSpc>
              <a:spcBef>
                <a:spcPct val="0"/>
              </a:spcBef>
            </a:pPr>
            <a:r>
              <a:rPr lang="en-US" sz="234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 Consistency</a:t>
            </a:r>
            <a:r>
              <a:rPr lang="en-US" sz="234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Real-time tracking of booking costs and inventory levels.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083254" y="7932212"/>
            <a:ext cx="890809" cy="829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7"/>
              </a:lnSpc>
              <a:spcBef>
                <a:spcPct val="0"/>
              </a:spcBef>
            </a:pPr>
            <a:r>
              <a:rPr lang="en-US" sz="491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080504" y="2385106"/>
            <a:ext cx="14548330" cy="3767038"/>
            <a:chOff x="0" y="0"/>
            <a:chExt cx="19397773" cy="502271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228" b="1228"/>
            <a:stretch>
              <a:fillRect/>
            </a:stretch>
          </p:blipFill>
          <p:spPr>
            <a:xfrm>
              <a:off x="0" y="0"/>
              <a:ext cx="19397773" cy="5022717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3786897" y="921094"/>
            <a:ext cx="12578275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 b="1" dirty="0">
                <a:solidFill>
                  <a:srgbClr val="1F2020"/>
                </a:solidFill>
                <a:latin typeface="Times New Roman" panose="02020603050405020304" pitchFamily="18" charset="0"/>
                <a:ea typeface="TT Interphases"/>
                <a:cs typeface="Times New Roman" panose="02020603050405020304" pitchFamily="18" charset="0"/>
                <a:sym typeface="TT Interphases"/>
              </a:rPr>
              <a:t>Backend Logic &amp; Excel Integration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317197" y="6527439"/>
            <a:ext cx="2778238" cy="291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Automated Calculations:</a:t>
            </a: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Utilizing Excel formulas to automate pricing updates and expense tracking.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59166" y="6200375"/>
            <a:ext cx="1347997" cy="1278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7"/>
              </a:lnSpc>
              <a:spcBef>
                <a:spcPct val="0"/>
              </a:spcBef>
            </a:pPr>
            <a:r>
              <a:rPr lang="en-US" sz="7434">
                <a:solidFill>
                  <a:srgbClr val="008AB6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86916" y="6527439"/>
            <a:ext cx="2778238" cy="291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Formula Logic:</a:t>
            </a: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Implementation of logical functions (e.g., IF statements) to determine seasonal discounts or inventory alerts.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28885" y="6200375"/>
            <a:ext cx="1347997" cy="1278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7"/>
              </a:lnSpc>
              <a:spcBef>
                <a:spcPct val="0"/>
              </a:spcBef>
            </a:pPr>
            <a:r>
              <a:rPr lang="en-US" sz="7434">
                <a:solidFill>
                  <a:srgbClr val="008AB6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056635" y="6527439"/>
            <a:ext cx="2572198" cy="3329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Database Integrity:</a:t>
            </a: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Ensuring all tabular data is structured to support real-time resort management.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98604" y="6200375"/>
            <a:ext cx="1347997" cy="1278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7"/>
              </a:lnSpc>
              <a:spcBef>
                <a:spcPct val="0"/>
              </a:spcBef>
            </a:pPr>
            <a:r>
              <a:rPr lang="en-US" sz="7434">
                <a:solidFill>
                  <a:srgbClr val="008AB6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700" y="765770"/>
            <a:ext cx="2422761" cy="1205941"/>
            <a:chOff x="0" y="0"/>
            <a:chExt cx="3230348" cy="1607921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/>
            <a:srcRect t="1706" b="1706"/>
            <a:stretch>
              <a:fillRect/>
            </a:stretch>
          </p:blipFill>
          <p:spPr>
            <a:xfrm>
              <a:off x="0" y="0"/>
              <a:ext cx="3230348" cy="160792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765770"/>
            <a:ext cx="2422761" cy="1205941"/>
            <a:chOff x="0" y="0"/>
            <a:chExt cx="3230348" cy="160792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706" b="1706"/>
            <a:stretch>
              <a:fillRect/>
            </a:stretch>
          </p:blipFill>
          <p:spPr>
            <a:xfrm>
              <a:off x="0" y="0"/>
              <a:ext cx="3230348" cy="1607921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0" y="5682562"/>
            <a:ext cx="18288000" cy="6137400"/>
          </a:xfrm>
          <a:custGeom>
            <a:avLst/>
            <a:gdLst/>
            <a:ahLst/>
            <a:cxnLst/>
            <a:rect l="l" t="t" r="r" b="b"/>
            <a:pathLst>
              <a:path w="18288000" h="6356958">
                <a:moveTo>
                  <a:pt x="0" y="0"/>
                </a:moveTo>
                <a:lnTo>
                  <a:pt x="18288000" y="0"/>
                </a:lnTo>
                <a:lnTo>
                  <a:pt x="18288000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34" t="-32476" b="-32476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927615" y="861020"/>
            <a:ext cx="14039671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 b="1" dirty="0">
                <a:solidFill>
                  <a:srgbClr val="1F2020"/>
                </a:solidFill>
                <a:latin typeface="Times New Roman" panose="02020603050405020304" pitchFamily="18" charset="0"/>
                <a:ea typeface="TT Interphases"/>
                <a:cs typeface="Times New Roman" panose="02020603050405020304" pitchFamily="18" charset="0"/>
                <a:sym typeface="TT Interphases"/>
              </a:rPr>
              <a:t>Creative Design &amp; Branding Strategy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18502" y="2353944"/>
            <a:ext cx="3322918" cy="2389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Tool Selection:</a:t>
            </a:r>
            <a:r>
              <a:rPr lang="en-US" sz="22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Developed the presentation using PowerPoint to achieve a high-end, professional aesthetic.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89984" y="2286588"/>
            <a:ext cx="828518" cy="777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7"/>
              </a:lnSpc>
              <a:spcBef>
                <a:spcPct val="0"/>
              </a:spcBef>
            </a:pPr>
            <a:r>
              <a:rPr lang="en-US" sz="4569">
                <a:solidFill>
                  <a:srgbClr val="008AB6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622066" y="2273399"/>
            <a:ext cx="2764391" cy="3189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Color Psychology:</a:t>
            </a:r>
            <a:r>
              <a:rPr lang="en-US" sz="22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Used a Blue, Deep Teal and Gold palette to evoke feelings of relaxation and luxury, fitting for a premium resort.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636876" y="2235299"/>
            <a:ext cx="889940" cy="828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1"/>
              </a:lnSpc>
              <a:spcBef>
                <a:spcPct val="0"/>
              </a:spcBef>
            </a:pPr>
            <a:r>
              <a:rPr lang="en-US" sz="4908">
                <a:solidFill>
                  <a:srgbClr val="008AB6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81094" y="2286588"/>
            <a:ext cx="828518" cy="777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7"/>
              </a:lnSpc>
              <a:spcBef>
                <a:spcPct val="0"/>
              </a:spcBef>
            </a:pPr>
            <a:r>
              <a:rPr lang="en-US" sz="4569">
                <a:solidFill>
                  <a:srgbClr val="008AB6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409757" y="2286588"/>
            <a:ext cx="828518" cy="777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7"/>
              </a:lnSpc>
              <a:spcBef>
                <a:spcPct val="0"/>
              </a:spcBef>
            </a:pPr>
            <a:r>
              <a:rPr lang="en-US" sz="4569">
                <a:solidFill>
                  <a:srgbClr val="008AB6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798640" y="2324688"/>
            <a:ext cx="3276905" cy="2789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Visual Consistency: </a:t>
            </a:r>
            <a:r>
              <a:rPr lang="en-US" sz="22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Applied the Slide Master principle to ensure uniform fonts, logos, and layouts across all slides for a cohesive brand identity.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238276" y="2324688"/>
            <a:ext cx="3729010" cy="1989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Typography:</a:t>
            </a:r>
            <a:r>
              <a:rPr lang="en-US" sz="22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Selected clean, modern Sans-Serif fonts ( Marcellus &amp; Lato ) to ensure readability during the future video animation.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70210" y="2908178"/>
            <a:ext cx="5562502" cy="5825662"/>
            <a:chOff x="0" y="0"/>
            <a:chExt cx="1356809" cy="14209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56809" cy="1420999"/>
            </a:xfrm>
            <a:custGeom>
              <a:avLst/>
              <a:gdLst/>
              <a:ahLst/>
              <a:cxnLst/>
              <a:rect l="l" t="t" r="r" b="b"/>
              <a:pathLst>
                <a:path w="1356809" h="1420999">
                  <a:moveTo>
                    <a:pt x="0" y="0"/>
                  </a:moveTo>
                  <a:lnTo>
                    <a:pt x="1356809" y="0"/>
                  </a:lnTo>
                  <a:lnTo>
                    <a:pt x="1356809" y="1420999"/>
                  </a:lnTo>
                  <a:lnTo>
                    <a:pt x="0" y="1420999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356809" cy="1468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255940" y="1123950"/>
            <a:ext cx="10968897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25"/>
              </a:lnSpc>
            </a:pPr>
            <a:r>
              <a:rPr lang="en-US" sz="6500" b="1" dirty="0">
                <a:solidFill>
                  <a:srgbClr val="1F2020"/>
                </a:solidFill>
                <a:latin typeface="Times New Roman" panose="02020603050405020304" pitchFamily="18" charset="0"/>
                <a:ea typeface="TT Interphases"/>
                <a:cs typeface="Times New Roman" panose="02020603050405020304" pitchFamily="18" charset="0"/>
                <a:sym typeface="TT Interphases"/>
              </a:rPr>
              <a:t>Reflection &amp; Problem Solving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4908" y="3213664"/>
            <a:ext cx="4873106" cy="5189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Website Development (Front-End)</a:t>
            </a:r>
          </a:p>
          <a:p>
            <a:pPr algn="l">
              <a:lnSpc>
                <a:spcPts val="3219"/>
              </a:lnSpc>
            </a:pPr>
            <a:endParaRPr lang="en-US" sz="2299" b="1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96566" lvl="1" indent="-248283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Reflection: Creating a responsive UI for Paradise Resorts required balancing luxury aesthetics with clear navigation.</a:t>
            </a:r>
          </a:p>
          <a:p>
            <a:pPr algn="l">
              <a:lnSpc>
                <a:spcPts val="3219"/>
              </a:lnSpc>
            </a:pPr>
            <a:endParaRPr lang="en-US" sz="22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96566" lvl="1" indent="-248283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Challenge: Ensuring the screenshots captured the full "user experience" for the presentation.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765770"/>
            <a:ext cx="2422761" cy="1205941"/>
            <a:chOff x="0" y="0"/>
            <a:chExt cx="3230348" cy="1607921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t="1706" b="1706"/>
            <a:stretch>
              <a:fillRect/>
            </a:stretch>
          </p:blipFill>
          <p:spPr>
            <a:xfrm>
              <a:off x="0" y="0"/>
              <a:ext cx="3230348" cy="1607921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6559031" y="2908178"/>
            <a:ext cx="5562502" cy="5825662"/>
            <a:chOff x="0" y="0"/>
            <a:chExt cx="1356809" cy="142099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56809" cy="1420999"/>
            </a:xfrm>
            <a:custGeom>
              <a:avLst/>
              <a:gdLst/>
              <a:ahLst/>
              <a:cxnLst/>
              <a:rect l="l" t="t" r="r" b="b"/>
              <a:pathLst>
                <a:path w="1356809" h="1420999">
                  <a:moveTo>
                    <a:pt x="0" y="0"/>
                  </a:moveTo>
                  <a:lnTo>
                    <a:pt x="1356809" y="0"/>
                  </a:lnTo>
                  <a:lnTo>
                    <a:pt x="1356809" y="1420999"/>
                  </a:lnTo>
                  <a:lnTo>
                    <a:pt x="0" y="1420999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356809" cy="1468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382268" y="2908178"/>
            <a:ext cx="5562502" cy="5825662"/>
            <a:chOff x="0" y="0"/>
            <a:chExt cx="1356809" cy="142099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56809" cy="1420999"/>
            </a:xfrm>
            <a:custGeom>
              <a:avLst/>
              <a:gdLst/>
              <a:ahLst/>
              <a:cxnLst/>
              <a:rect l="l" t="t" r="r" b="b"/>
              <a:pathLst>
                <a:path w="1356809" h="1420999">
                  <a:moveTo>
                    <a:pt x="0" y="0"/>
                  </a:moveTo>
                  <a:lnTo>
                    <a:pt x="1356809" y="0"/>
                  </a:lnTo>
                  <a:lnTo>
                    <a:pt x="1356809" y="1420999"/>
                  </a:lnTo>
                  <a:lnTo>
                    <a:pt x="0" y="1420999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356809" cy="1468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903729" y="3213664"/>
            <a:ext cx="4873106" cy="4389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Excel Analytics (Back-End)</a:t>
            </a:r>
          </a:p>
          <a:p>
            <a:pPr algn="l">
              <a:lnSpc>
                <a:spcPts val="3219"/>
              </a:lnSpc>
            </a:pPr>
            <a:endParaRPr lang="en-US" sz="2299" b="1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96566" lvl="1" indent="-248283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Reflection: The core of the project was making the data functional rather than just visual.</a:t>
            </a:r>
          </a:p>
          <a:p>
            <a:pPr algn="l">
              <a:lnSpc>
                <a:spcPts val="3219"/>
              </a:lnSpc>
            </a:pPr>
            <a:endParaRPr lang="en-US" sz="22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96566" lvl="1" indent="-248283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Challenge: Writing complex VLOOKUP and SUM formulas to ensure that guest totals were 100% accurate.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788283" y="3213664"/>
            <a:ext cx="4873106" cy="5189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Word Documentation &amp; Integration</a:t>
            </a:r>
          </a:p>
          <a:p>
            <a:pPr algn="l">
              <a:lnSpc>
                <a:spcPts val="3219"/>
              </a:lnSpc>
            </a:pPr>
            <a:endParaRPr lang="en-US" sz="2299" b="1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496566" lvl="1" indent="-248283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Reflection: Using Word to document the project helped structure the final report and explain the technical logic clearly.</a:t>
            </a:r>
          </a:p>
          <a:p>
            <a:pPr algn="l">
              <a:lnSpc>
                <a:spcPts val="3219"/>
              </a:lnSpc>
            </a:pPr>
            <a:endParaRPr lang="en-US" sz="22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96566" lvl="1" indent="-248283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Challenge: Keeping the data consistent across the website screenshots, the Excel tables, and the Word report.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7394" y="1844462"/>
            <a:ext cx="7963285" cy="7413838"/>
            <a:chOff x="0" y="0"/>
            <a:chExt cx="2097326" cy="19526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97326" cy="1952616"/>
            </a:xfrm>
            <a:custGeom>
              <a:avLst/>
              <a:gdLst/>
              <a:ahLst/>
              <a:cxnLst/>
              <a:rect l="l" t="t" r="r" b="b"/>
              <a:pathLst>
                <a:path w="2097326" h="1952616">
                  <a:moveTo>
                    <a:pt x="0" y="0"/>
                  </a:moveTo>
                  <a:lnTo>
                    <a:pt x="2097326" y="0"/>
                  </a:lnTo>
                  <a:lnTo>
                    <a:pt x="2097326" y="1952616"/>
                  </a:lnTo>
                  <a:lnTo>
                    <a:pt x="0" y="1952616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097326" cy="2000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865057" y="411097"/>
            <a:ext cx="11685365" cy="1047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9"/>
              </a:lnSpc>
              <a:spcBef>
                <a:spcPct val="0"/>
              </a:spcBef>
            </a:pPr>
            <a:r>
              <a:rPr lang="en-US" sz="6363" b="1" dirty="0">
                <a:solidFill>
                  <a:srgbClr val="000000"/>
                </a:solidFill>
                <a:latin typeface="Times New Roman" panose="02020603050405020304" pitchFamily="18" charset="0"/>
                <a:ea typeface="TT Interphases"/>
                <a:cs typeface="Times New Roman" panose="02020603050405020304" pitchFamily="18" charset="0"/>
                <a:sym typeface="TT Interphases"/>
              </a:rPr>
              <a:t>Final Summary &amp; Project Access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098251"/>
            <a:ext cx="6718815" cy="6849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Summary :</a:t>
            </a:r>
          </a:p>
          <a:p>
            <a:pPr algn="ctr">
              <a:lnSpc>
                <a:spcPts val="3639"/>
              </a:lnSpc>
            </a:pPr>
            <a:endParaRPr lang="en-US" sz="2599" b="1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561334" lvl="1" indent="-280667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Project Accomplishment: </a:t>
            </a:r>
            <a:r>
              <a:rPr lang="en-US" sz="2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Successfully built an integrated Resort Management System bridging creative design and technical data.</a:t>
            </a:r>
          </a:p>
          <a:p>
            <a:pPr algn="l">
              <a:lnSpc>
                <a:spcPts val="3639"/>
              </a:lnSpc>
            </a:pPr>
            <a:endParaRPr lang="en-US" sz="25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61334" lvl="1" indent="-280667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Technical Synergy:</a:t>
            </a:r>
            <a:r>
              <a:rPr lang="en-US" sz="2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Demonstrated proficiency in HTML/CSS (Web), Advanced Excel (Data), Word, and PowerPoint (Branding).</a:t>
            </a:r>
          </a:p>
          <a:p>
            <a:pPr algn="l">
              <a:lnSpc>
                <a:spcPts val="3639"/>
              </a:lnSpc>
            </a:pPr>
            <a:endParaRPr lang="en-US" sz="25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61334" lvl="1" indent="-280667" algn="l">
              <a:lnSpc>
                <a:spcPts val="3639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Professional Workflow: </a:t>
            </a:r>
            <a:r>
              <a:rPr lang="en-US" sz="2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Utilized GitHub for version control and LinkedIn for professional networking.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707739" y="1844462"/>
            <a:ext cx="7963285" cy="7413838"/>
            <a:chOff x="0" y="0"/>
            <a:chExt cx="2097326" cy="195261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97326" cy="1952616"/>
            </a:xfrm>
            <a:custGeom>
              <a:avLst/>
              <a:gdLst/>
              <a:ahLst/>
              <a:cxnLst/>
              <a:rect l="l" t="t" r="r" b="b"/>
              <a:pathLst>
                <a:path w="2097326" h="1952616">
                  <a:moveTo>
                    <a:pt x="0" y="0"/>
                  </a:moveTo>
                  <a:lnTo>
                    <a:pt x="2097326" y="0"/>
                  </a:lnTo>
                  <a:lnTo>
                    <a:pt x="2097326" y="1952616"/>
                  </a:lnTo>
                  <a:lnTo>
                    <a:pt x="0" y="1952616"/>
                  </a:lnTo>
                  <a:close/>
                </a:path>
              </a:pathLst>
            </a:custGeom>
            <a:solidFill>
              <a:srgbClr val="008AB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2097326" cy="2000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4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329974" y="2893060"/>
            <a:ext cx="6718815" cy="4443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🌐 Live Website Demo: </a:t>
            </a:r>
          </a:p>
          <a:p>
            <a:pPr algn="l">
              <a:lnSpc>
                <a:spcPts val="3919"/>
              </a:lnSpc>
            </a:pPr>
            <a:r>
              <a:rPr lang="en-US" sz="2799" u="sng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  <a:hlinkClick r:id="rId2" tooltip="https://ahsanmus.github.io/Group-3_Holiday-Resor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https://ahsanmus.github.io/Group-3_Holiday-Resort/</a:t>
            </a:r>
          </a:p>
          <a:p>
            <a:pPr algn="l">
              <a:lnSpc>
                <a:spcPts val="3919"/>
              </a:lnSpc>
            </a:pPr>
            <a:endParaRPr lang="en-US" sz="2799" u="sng" dirty="0">
              <a:solidFill>
                <a:srgbClr val="0000FF"/>
              </a:solidFill>
              <a:latin typeface="Open Sans"/>
              <a:ea typeface="Open Sans"/>
              <a:cs typeface="Open Sans"/>
              <a:sym typeface="Open Sans"/>
              <a:hlinkClick r:id="rId2" tooltip="https://ahsanmus.github.io/Group-3_Holiday-Resort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📁 Source Code (GitHub): </a:t>
            </a:r>
            <a:r>
              <a:rPr lang="en-US" sz="2799" u="sng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  <a:hlinkClick r:id="rId3" tooltip="https://github.com/ahsanmus/Group-3_Holiday-Resort/tree/mai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https://github.com/ahsanmus/Group-3_Holiday-Resort/tree/main </a:t>
            </a:r>
          </a:p>
          <a:p>
            <a:pPr algn="l">
              <a:lnSpc>
                <a:spcPts val="3919"/>
              </a:lnSpc>
            </a:pPr>
            <a:endParaRPr lang="en-US" sz="2799" u="sng" dirty="0">
              <a:solidFill>
                <a:srgbClr val="0000FF"/>
              </a:solidFill>
              <a:latin typeface="Open Sans"/>
              <a:ea typeface="Open Sans"/>
              <a:cs typeface="Open Sans"/>
              <a:sym typeface="Open Sans"/>
              <a:hlinkClick r:id="rId3" tooltip="https://github.com/ahsanmus/Group-3_Holiday-Resort/tree/mai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📧 Contact: +92 317 7050444</a:t>
            </a:r>
          </a:p>
        </p:txBody>
      </p:sp>
      <p:grpSp>
        <p:nvGrpSpPr>
          <p:cNvPr id="11" name="Group 7">
            <a:extLst>
              <a:ext uri="{FF2B5EF4-FFF2-40B4-BE49-F238E27FC236}">
                <a16:creationId xmlns:a16="http://schemas.microsoft.com/office/drawing/2014/main" id="{EC76265F-048B-84B5-DFFE-1A0DFAF2F4C2}"/>
              </a:ext>
            </a:extLst>
          </p:cNvPr>
          <p:cNvGrpSpPr/>
          <p:nvPr/>
        </p:nvGrpSpPr>
        <p:grpSpPr>
          <a:xfrm>
            <a:off x="1028700" y="511626"/>
            <a:ext cx="2422761" cy="1205941"/>
            <a:chOff x="0" y="0"/>
            <a:chExt cx="3230348" cy="1607921"/>
          </a:xfrm>
        </p:grpSpPr>
        <p:pic>
          <p:nvPicPr>
            <p:cNvPr id="12" name="Picture 8">
              <a:extLst>
                <a:ext uri="{FF2B5EF4-FFF2-40B4-BE49-F238E27FC236}">
                  <a16:creationId xmlns:a16="http://schemas.microsoft.com/office/drawing/2014/main" id="{845218E7-0B1B-79EC-DD69-EC96EFB490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1706" b="1706"/>
            <a:stretch>
              <a:fillRect/>
            </a:stretch>
          </p:blipFill>
          <p:spPr>
            <a:xfrm>
              <a:off x="0" y="0"/>
              <a:ext cx="3230348" cy="160792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677</Words>
  <Application>Microsoft Office PowerPoint</Application>
  <PresentationFormat>Custom</PresentationFormat>
  <Paragraphs>79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Open Sans Bold</vt:lpstr>
      <vt:lpstr>TT Interphases</vt:lpstr>
      <vt:lpstr>Times New Roman</vt:lpstr>
      <vt:lpstr>Open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Beach Resort Presentation</dc:title>
  <dc:creator>Areeba Mirza</dc:creator>
  <cp:lastModifiedBy>Areeba Mirza</cp:lastModifiedBy>
  <cp:revision>5</cp:revision>
  <dcterms:created xsi:type="dcterms:W3CDTF">2006-08-16T00:00:00Z</dcterms:created>
  <dcterms:modified xsi:type="dcterms:W3CDTF">2026-01-05T03:48:39Z</dcterms:modified>
  <dc:identifier>DAG9Wh2hV68</dc:identifier>
</cp:coreProperties>
</file>

<file path=docProps/thumbnail.jpeg>
</file>